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smtClean="0"/>
              <a:t>الدبلوم المهنى شعبة اضطرابات تواصل </a:t>
            </a:r>
            <a:br>
              <a:rPr lang="ar-EG" dirty="0" smtClean="0"/>
            </a:br>
            <a:r>
              <a:rPr lang="ar-EG" dirty="0" smtClean="0"/>
              <a:t>المحاضرة الثانية من الاجازة</a:t>
            </a:r>
            <a:endParaRPr lang="ar-EG" dirty="0"/>
          </a:p>
        </p:txBody>
      </p:sp>
      <p:sp>
        <p:nvSpPr>
          <p:cNvPr id="3" name="Subtitle 2"/>
          <p:cNvSpPr>
            <a:spLocks noGrp="1"/>
          </p:cNvSpPr>
          <p:nvPr>
            <p:ph type="subTitle" idx="1"/>
          </p:nvPr>
        </p:nvSpPr>
        <p:spPr/>
        <p:txBody>
          <a:bodyPr/>
          <a:lstStyle/>
          <a:p>
            <a:r>
              <a:rPr lang="ar-EG" dirty="0" smtClean="0"/>
              <a:t>مادة قاعة بحث</a:t>
            </a:r>
          </a:p>
          <a:p>
            <a:r>
              <a:rPr lang="ar-EG" dirty="0" smtClean="0"/>
              <a:t>عنوان المحاضرة الدراسات السابقة</a:t>
            </a:r>
          </a:p>
          <a:p>
            <a:r>
              <a:rPr lang="ar-EG" dirty="0" smtClean="0"/>
              <a:t>دكتورة رحاب يحيي</a:t>
            </a:r>
            <a:endParaRPr lang="ar-EG" dirty="0"/>
          </a:p>
        </p:txBody>
      </p:sp>
    </p:spTree>
    <p:extLst>
      <p:ext uri="{BB962C8B-B14F-4D97-AF65-F5344CB8AC3E}">
        <p14:creationId xmlns:p14="http://schemas.microsoft.com/office/powerpoint/2010/main" val="1411642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 أوجه استفادة الدراسة الحالية من الدراسات السابقة</a:t>
            </a:r>
            <a:r>
              <a:rPr lang="ar-EG" dirty="0"/>
              <a:t>: </a:t>
            </a:r>
            <a:endParaRPr lang="ar-EG" dirty="0" smtClean="0"/>
          </a:p>
          <a:p>
            <a:r>
              <a:rPr lang="ar-EG" dirty="0" smtClean="0"/>
              <a:t>يتناول </a:t>
            </a:r>
            <a:r>
              <a:rPr lang="ar-EG" dirty="0"/>
              <a:t>الباحث في هذا الجزء أوجه الاستفادة من استعراض الدراسات السابقة والتي قد تتضمن استغلال نتائج الدراسات السابقة للتعرف على أبعاد مختلفة للمشكلة أو الاستفادة من الدراسات السابقة في اختيار منهج الدراسة وغيرها من أوجه الاستفادة.</a:t>
            </a:r>
          </a:p>
        </p:txBody>
      </p:sp>
    </p:spTree>
    <p:extLst>
      <p:ext uri="{BB962C8B-B14F-4D97-AF65-F5344CB8AC3E}">
        <p14:creationId xmlns:p14="http://schemas.microsoft.com/office/powerpoint/2010/main" val="16623706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762000"/>
            <a:ext cx="8763000" cy="5692775"/>
          </a:xfrm>
        </p:spPr>
      </p:pic>
    </p:spTree>
    <p:extLst>
      <p:ext uri="{BB962C8B-B14F-4D97-AF65-F5344CB8AC3E}">
        <p14:creationId xmlns:p14="http://schemas.microsoft.com/office/powerpoint/2010/main" val="19693658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b="1" u="sng" dirty="0"/>
              <a:t>الدراسات السابقة:</a:t>
            </a:r>
            <a:endParaRPr lang="ar-EG" dirty="0"/>
          </a:p>
          <a:p>
            <a:r>
              <a:rPr lang="ar-EG" dirty="0"/>
              <a:t>الدراسات السابقة عبارة عن الكُتُب أو المصادر التي يرجع إليها الباحث، من أجل الحصول على بيانات ومعلومات متعلقة بموضوع البحث العلمي، </a:t>
            </a:r>
            <a:br>
              <a:rPr lang="ar-EG" dirty="0"/>
            </a:br>
            <a:endParaRPr lang="ar-EG" dirty="0"/>
          </a:p>
        </p:txBody>
      </p:sp>
    </p:spTree>
    <p:extLst>
      <p:ext uri="{BB962C8B-B14F-4D97-AF65-F5344CB8AC3E}">
        <p14:creationId xmlns:p14="http://schemas.microsoft.com/office/powerpoint/2010/main" val="180056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a:t>وكذلك من أجل النقد بأسلوب بناء، وهي أحد الأجزاء الأساسية بالإطار النظري، ويجب على الباحث أن يقوم بعرض مُلخَّص للدراسات السابقة، وهناك أكثر من طريقة في ذلك، ومنها الترتيب التاريخي من الأقدم للأكثر حداثة، وذلك الأسلوب هو الأكثر شيوعًا.</a:t>
            </a:r>
          </a:p>
          <a:p>
            <a:r>
              <a:rPr lang="ar-EG" dirty="0"/>
              <a:t> </a:t>
            </a:r>
          </a:p>
          <a:p>
            <a:endParaRPr lang="ar-EG" dirty="0"/>
          </a:p>
        </p:txBody>
      </p:sp>
    </p:spTree>
    <p:extLst>
      <p:ext uri="{BB962C8B-B14F-4D97-AF65-F5344CB8AC3E}">
        <p14:creationId xmlns:p14="http://schemas.microsoft.com/office/powerpoint/2010/main" val="38315220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effectLst/>
              </a:rPr>
              <a:t>كيفية استعراض الدراسات السابقة:</a:t>
            </a:r>
            <a:endParaRPr lang="ar-EG" dirty="0"/>
          </a:p>
        </p:txBody>
      </p:sp>
      <p:sp>
        <p:nvSpPr>
          <p:cNvPr id="3" name="Content Placeholder 2"/>
          <p:cNvSpPr>
            <a:spLocks noGrp="1"/>
          </p:cNvSpPr>
          <p:nvPr>
            <p:ph idx="1"/>
          </p:nvPr>
        </p:nvSpPr>
        <p:spPr/>
        <p:txBody>
          <a:bodyPr/>
          <a:lstStyle/>
          <a:p>
            <a:r>
              <a:rPr lang="ar-EG" dirty="0"/>
              <a:t>تم استعراض الدراسات السابقة في الغالب بطريقة منهجية وتفاعلية وارتباطيه، حيث يجب على الباحث تقسيم جزء الدراسات السابقة إلى ثلاثة أقسام رئيسية وهي</a:t>
            </a:r>
          </a:p>
        </p:txBody>
      </p:sp>
    </p:spTree>
    <p:extLst>
      <p:ext uri="{BB962C8B-B14F-4D97-AF65-F5344CB8AC3E}">
        <p14:creationId xmlns:p14="http://schemas.microsoft.com/office/powerpoint/2010/main" val="264209028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1- الدراسات العربية: </a:t>
            </a:r>
            <a:r>
              <a:rPr lang="ar-EG" dirty="0"/>
              <a:t>يتناول الباحث في هذا الجزء عدد من الدراسات العربية التي تناولت نفس مشكلة الدراسة أو نفس موضوع الدراسة.</a:t>
            </a:r>
          </a:p>
        </p:txBody>
      </p:sp>
    </p:spTree>
    <p:extLst>
      <p:ext uri="{BB962C8B-B14F-4D97-AF65-F5344CB8AC3E}">
        <p14:creationId xmlns:p14="http://schemas.microsoft.com/office/powerpoint/2010/main" val="530150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2- الدراسات الأجنبية: </a:t>
            </a:r>
            <a:endParaRPr lang="ar-EG" b="1" dirty="0" smtClean="0"/>
          </a:p>
          <a:p>
            <a:endParaRPr lang="ar-EG" b="1" dirty="0"/>
          </a:p>
          <a:p>
            <a:r>
              <a:rPr lang="ar-EG" dirty="0" smtClean="0"/>
              <a:t>يتناول </a:t>
            </a:r>
            <a:r>
              <a:rPr lang="ar-EG" dirty="0"/>
              <a:t>الباحث في هذا الجزء عدد من الدراسات الأجنبية التي تناولت نفس مشكلة الدراسة أو نفس موضوع الدراسة.</a:t>
            </a:r>
          </a:p>
        </p:txBody>
      </p:sp>
    </p:spTree>
    <p:extLst>
      <p:ext uri="{BB962C8B-B14F-4D97-AF65-F5344CB8AC3E}">
        <p14:creationId xmlns:p14="http://schemas.microsoft.com/office/powerpoint/2010/main" val="246843634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3- التعقيب على الدراسات السابقة</a:t>
            </a:r>
            <a:r>
              <a:rPr lang="ar-EG" dirty="0"/>
              <a:t>: ويعتبر جزء التعقيب على الدراسات السابقة هو أهم جزء في مرحلة تناول الدراسات السابقة والذي ينقسم بدوره إلى ثلاثة أجزاء رئيسية وهي:</a:t>
            </a:r>
          </a:p>
        </p:txBody>
      </p:sp>
    </p:spTree>
    <p:extLst>
      <p:ext uri="{BB962C8B-B14F-4D97-AF65-F5344CB8AC3E}">
        <p14:creationId xmlns:p14="http://schemas.microsoft.com/office/powerpoint/2010/main" val="23965492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 أوجه تشابه الدراسة الحالية مع الدراسات السابقة</a:t>
            </a:r>
            <a:r>
              <a:rPr lang="ar-EG" dirty="0"/>
              <a:t>: يعقب الباحث في هذا الجزء بالإشارة إلى وجه تشابه دراسته مع الدراسات السابقة سواء في المنهج أو العينة وخلافه.</a:t>
            </a:r>
          </a:p>
        </p:txBody>
      </p:sp>
    </p:spTree>
    <p:extLst>
      <p:ext uri="{BB962C8B-B14F-4D97-AF65-F5344CB8AC3E}">
        <p14:creationId xmlns:p14="http://schemas.microsoft.com/office/powerpoint/2010/main" val="26064286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b="1" dirty="0"/>
              <a:t>- أوجه اختلاف الدراسة الحالية مع الدراسات السابقة</a:t>
            </a:r>
            <a:r>
              <a:rPr lang="ar-EG" dirty="0" smtClean="0"/>
              <a:t>:</a:t>
            </a:r>
          </a:p>
          <a:p>
            <a:r>
              <a:rPr lang="ar-EG" dirty="0" smtClean="0"/>
              <a:t> </a:t>
            </a:r>
            <a:r>
              <a:rPr lang="ar-EG" dirty="0"/>
              <a:t>يعقب الباحث في هذا الجزء بالإشارة إلى وجه اختلاف دراسته مع الدراسات السابقة سواء في المنهج أو العينة وخلافه</a:t>
            </a:r>
          </a:p>
        </p:txBody>
      </p:sp>
    </p:spTree>
    <p:extLst>
      <p:ext uri="{BB962C8B-B14F-4D97-AF65-F5344CB8AC3E}">
        <p14:creationId xmlns:p14="http://schemas.microsoft.com/office/powerpoint/2010/main" val="1064773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TotalTime>
  <Words>256</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الدبلوم المهنى شعبة اضطرابات تواصل  المحاضرة الثانية من الاجازة</vt:lpstr>
      <vt:lpstr>PowerPoint Presentation</vt:lpstr>
      <vt:lpstr>PowerPoint Presentation</vt:lpstr>
      <vt:lpstr>كيفية استعراض الدراسات السابقة: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الدبلوم المهنى شعبة اضطرابات تواصل  المحاضرة الثانية من الاجازة</dc:title>
  <dc:creator>etc</dc:creator>
  <cp:lastModifiedBy>etc</cp:lastModifiedBy>
  <cp:revision>4</cp:revision>
  <dcterms:created xsi:type="dcterms:W3CDTF">2006-08-16T00:00:00Z</dcterms:created>
  <dcterms:modified xsi:type="dcterms:W3CDTF">2020-03-17T13:25:10Z</dcterms:modified>
  <cp:contentStatus/>
</cp:coreProperties>
</file>